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3"/>
  </p:notesMasterIdLst>
  <p:sldIdLst>
    <p:sldId id="271" r:id="rId5"/>
    <p:sldId id="272" r:id="rId6"/>
    <p:sldId id="289" r:id="rId7"/>
    <p:sldId id="290" r:id="rId8"/>
    <p:sldId id="292" r:id="rId9"/>
    <p:sldId id="291" r:id="rId10"/>
    <p:sldId id="293" r:id="rId11"/>
    <p:sldId id="296" r:id="rId12"/>
    <p:sldId id="297" r:id="rId13"/>
    <p:sldId id="314" r:id="rId14"/>
    <p:sldId id="306" r:id="rId15"/>
    <p:sldId id="309" r:id="rId16"/>
    <p:sldId id="315" r:id="rId17"/>
    <p:sldId id="310" r:id="rId18"/>
    <p:sldId id="316" r:id="rId19"/>
    <p:sldId id="313" r:id="rId20"/>
    <p:sldId id="301" r:id="rId21"/>
    <p:sldId id="30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029C63"/>
    <a:srgbClr val="96628C"/>
    <a:srgbClr val="11A0D7"/>
    <a:srgbClr val="E61F3D"/>
    <a:srgbClr val="CD5A5A"/>
    <a:srgbClr val="FFD746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>
        <p:scale>
          <a:sx n="66" d="100"/>
          <a:sy n="66" d="100"/>
        </p:scale>
        <p:origin x="-1210" y="-456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28.05.2024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8170676_Fuzzy_cognitive_maps_Advances_in_theory_methodologies_tools_and_applications" TargetMode="External"/><Relationship Id="rId2" Type="http://schemas.openxmlformats.org/officeDocument/2006/relationships/hyperlink" Target="https://doi.org/10.1007/978-3-031-01919-7_6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publication/220887109_Fuzzy_Cognitive_Maps_for_Modeling_Complex_System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успеха IТ-проекта с использованием нечетких когнитивных карт</a:t>
            </a:r>
            <a:br>
              <a:rPr lang="ru-RU" sz="2400" dirty="0"/>
            </a:br>
            <a:r>
              <a:rPr lang="en-US" sz="2400" dirty="0"/>
              <a:t>A Program for Modeling the Perception of Success Factors of 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r>
              <a:rPr lang="en-US" sz="1400" dirty="0" smtClean="0"/>
              <a:t>&gt;</a:t>
            </a: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80" y="1947672"/>
            <a:ext cx="5508555" cy="4645152"/>
          </a:xfrm>
        </p:spPr>
        <p:txBody>
          <a:bodyPr>
            <a:normAutofit lnSpcReduction="10000"/>
          </a:bodyPr>
          <a:lstStyle/>
          <a:p>
            <a:r>
              <a:rPr lang="ru-RU" sz="1700" dirty="0" smtClean="0"/>
              <a:t>Входные данные</a:t>
            </a:r>
            <a:endParaRPr lang="ru-RU" sz="1200" dirty="0"/>
          </a:p>
          <a:p>
            <a:r>
              <a:rPr lang="ru-RU" sz="1200" dirty="0"/>
              <a:t>• Фактор: аспект IT-проекта, влияющий на успех, представленный идентификатором и именем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Входные данные: наборы факторов успеха IT-проекта и связи между ними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• </a:t>
            </a:r>
            <a:r>
              <a:rPr lang="ru-RU" sz="1200" dirty="0"/>
              <a:t>Факторы формируются в процессе обсуждения проекта со </a:t>
            </a:r>
            <a:r>
              <a:rPr lang="ru-RU" sz="1200" dirty="0" err="1"/>
              <a:t>стейкхолдерами</a:t>
            </a:r>
            <a:r>
              <a:rPr lang="ru-RU" sz="1200" dirty="0"/>
              <a:t>.</a:t>
            </a:r>
          </a:p>
          <a:p>
            <a:r>
              <a:rPr lang="ru-RU" sz="1200" dirty="0"/>
              <a:t>• Оператор </a:t>
            </a:r>
            <a:r>
              <a:rPr lang="ru-RU" sz="1200" dirty="0" smtClean="0"/>
              <a:t>выбирает</a:t>
            </a:r>
            <a:r>
              <a:rPr lang="ru-RU" sz="1200" dirty="0"/>
              <a:t> факторы из списка популярных</a:t>
            </a:r>
            <a:r>
              <a:rPr lang="ru-RU" sz="1200" dirty="0" smtClean="0"/>
              <a:t> </a:t>
            </a:r>
            <a:r>
              <a:rPr lang="ru-RU" sz="1200" dirty="0"/>
              <a:t>или добавляет </a:t>
            </a:r>
            <a:r>
              <a:rPr lang="ru-RU" sz="1200" dirty="0" smtClean="0"/>
              <a:t>собственные.</a:t>
            </a:r>
            <a:endParaRPr lang="ru-RU" sz="1200" dirty="0"/>
          </a:p>
          <a:p>
            <a:r>
              <a:rPr lang="ru-RU" sz="1200" dirty="0"/>
              <a:t>• Связи между факторами: исходный фактор, конечный фактор и вес связи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700" dirty="0" smtClean="0"/>
              <a:t>Выходные данные</a:t>
            </a:r>
            <a:br>
              <a:rPr lang="ru-RU" sz="17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Когнитивная </a:t>
            </a:r>
            <a:r>
              <a:rPr lang="ru-RU" sz="1200" dirty="0" smtClean="0"/>
              <a:t>Карта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Визуализация </a:t>
            </a:r>
            <a:r>
              <a:rPr lang="ru-RU" sz="1200" dirty="0" smtClean="0"/>
              <a:t>Карты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Анализ </a:t>
            </a:r>
            <a:r>
              <a:rPr lang="ru-RU" sz="1200" dirty="0" smtClean="0"/>
              <a:t>Сценариев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Результаты </a:t>
            </a:r>
            <a:r>
              <a:rPr lang="ru-RU" sz="1200" dirty="0" smtClean="0"/>
              <a:t>Моделирования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Экспорт </a:t>
            </a:r>
            <a:r>
              <a:rPr lang="ru-RU" sz="1200" dirty="0" smtClean="0"/>
              <a:t>Данных</a:t>
            </a:r>
            <a:endParaRPr lang="ru-RU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823" y="2087115"/>
            <a:ext cx="5600873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76" y="2087115"/>
            <a:ext cx="6191612" cy="352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r>
              <a:rPr lang="ru-RU" sz="1200" dirty="0"/>
              <a:t>Соответствие заявленному техническому заданию</a:t>
            </a:r>
          </a:p>
          <a:p>
            <a:r>
              <a:rPr lang="ru-RU" sz="1200" dirty="0"/>
              <a:t>Качество документации</a:t>
            </a:r>
          </a:p>
          <a:p>
            <a:r>
              <a:rPr lang="ru-RU" sz="1200" dirty="0"/>
              <a:t>Удобство использования</a:t>
            </a:r>
          </a:p>
          <a:p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r>
              <a:rPr lang="ru-RU" sz="1200" dirty="0"/>
              <a:t>Решение комиссии о дипломной работе</a:t>
            </a:r>
          </a:p>
          <a:p>
            <a:r>
              <a:rPr lang="ru-RU" sz="1200" dirty="0"/>
              <a:t>Полученная оценка</a:t>
            </a:r>
          </a:p>
          <a:p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r>
              <a:rPr lang="ru-RU" sz="1200" dirty="0"/>
              <a:t>Количество пользователей</a:t>
            </a:r>
          </a:p>
          <a:p>
            <a:r>
              <a:rPr lang="ru-RU" sz="1200" dirty="0"/>
              <a:t>Оценки пользователей</a:t>
            </a:r>
          </a:p>
          <a:p>
            <a:r>
              <a:rPr lang="ru-RU" sz="1200" dirty="0"/>
              <a:t>Количество упоминаний в исследовательских работах</a:t>
            </a:r>
          </a:p>
          <a:p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717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53" y="1939321"/>
            <a:ext cx="5371307" cy="358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Научная новизна </a:t>
            </a:r>
            <a:r>
              <a:rPr lang="ru-RU" sz="2800" dirty="0" smtClean="0">
                <a:solidFill>
                  <a:srgbClr val="0E2D69"/>
                </a:solidFill>
              </a:rPr>
              <a:t>и </a:t>
            </a:r>
            <a:r>
              <a:rPr lang="ru-RU" sz="2800" dirty="0">
                <a:solidFill>
                  <a:srgbClr val="0E2D69"/>
                </a:solidFill>
              </a:rPr>
              <a:t>практическая 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3319" y="2358226"/>
            <a:ext cx="5673995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ru-RU" sz="1800" dirty="0"/>
          </a:p>
        </p:txBody>
      </p:sp>
      <p:pic>
        <p:nvPicPr>
          <p:cNvPr id="1126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9" y="2497122"/>
            <a:ext cx="4968121" cy="33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57183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0935543" cy="423367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6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6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Chrysostomos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D.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Stylios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Voula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C.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Georgopoulos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and Peter P.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Groumpos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(1997) The use of fuzzy cognitive maps in modelling systems //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Conference: 5th IEEE Mediterranean Conference on Control and Systems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2014718"/>
            <a:ext cx="11156159" cy="777025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0611" y="2812854"/>
            <a:ext cx="4226729" cy="2219169"/>
          </a:xfrm>
        </p:spPr>
        <p:txBody>
          <a:bodyPr>
            <a:normAutofit/>
          </a:bodyPr>
          <a:lstStyle/>
          <a:p>
            <a:pPr algn="ctr"/>
            <a:r>
              <a:rPr lang="ru-RU" sz="2000" dirty="0" err="1" smtClean="0"/>
              <a:t>Пеганов</a:t>
            </a:r>
            <a:r>
              <a:rPr lang="ru-RU" sz="2000" dirty="0" smtClean="0"/>
              <a:t> Никита Сергеевич,</a:t>
            </a:r>
            <a:endParaRPr lang="en-US" sz="2000" dirty="0"/>
          </a:p>
          <a:p>
            <a:pPr algn="ctr"/>
            <a:r>
              <a:rPr lang="ru-RU" sz="2000" dirty="0"/>
              <a:t>Программа для моделирования восприятия факторов успеха IТ-проекта с использованием нечетких когнитивных </a:t>
            </a:r>
            <a:r>
              <a:rPr lang="ru-RU" sz="2000" dirty="0" smtClean="0"/>
              <a:t>карт</a:t>
            </a:r>
          </a:p>
          <a:p>
            <a:pPr algn="ctr"/>
            <a:r>
              <a:rPr lang="en-US" sz="2000" dirty="0" smtClean="0"/>
              <a:t>Peganov.nik@gmail.com</a:t>
            </a:r>
            <a:endParaRPr lang="ru-RU" sz="2000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9963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Функции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31262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5913" y="1962912"/>
            <a:ext cx="5403423" cy="4425696"/>
          </a:xfrm>
        </p:spPr>
        <p:txBody>
          <a:bodyPr>
            <a:normAutofit fontScale="92500" lnSpcReduction="10000"/>
          </a:bodyPr>
          <a:lstStyle/>
          <a:p>
            <a:r>
              <a:rPr lang="ru-RU" sz="1400" dirty="0" smtClean="0"/>
              <a:t>Информационные </a:t>
            </a:r>
            <a:r>
              <a:rPr lang="ru-RU" sz="1400" b="1" dirty="0"/>
              <a:t>технологии</a:t>
            </a:r>
            <a:r>
              <a:rPr lang="ru-RU" sz="1400" dirty="0"/>
              <a:t> (IT</a:t>
            </a:r>
            <a:r>
              <a:rPr lang="ru-RU" sz="1400" dirty="0" smtClean="0"/>
              <a:t>): </a:t>
            </a:r>
            <a:r>
              <a:rPr lang="ru-RU" sz="1400" dirty="0"/>
              <a:t>Термин используется для обозначения комплекса технологий, связанных с созданием, хранением, обработкой и передачей информации с помощью компьютеров и компьютерных сетей</a:t>
            </a:r>
            <a:r>
              <a:rPr lang="ru-RU" sz="1400" dirty="0" smtClean="0"/>
              <a:t>.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Когнитивные карты: </a:t>
            </a:r>
            <a:r>
              <a:rPr lang="ru-RU" sz="1400" dirty="0"/>
              <a:t>Психологический инструмент, используемый для представления знаний, представлений и восприятий. Применяются в моделировании сложных систем и проблем</a:t>
            </a:r>
            <a:r>
              <a:rPr lang="ru-RU" sz="1400" dirty="0" smtClean="0"/>
              <a:t>.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Нечеткие </a:t>
            </a:r>
            <a:r>
              <a:rPr lang="ru-RU" sz="1400" dirty="0"/>
              <a:t>когнитивные карты (</a:t>
            </a:r>
            <a:r>
              <a:rPr lang="ru-RU" sz="1400" dirty="0" err="1"/>
              <a:t>Fuzzy</a:t>
            </a:r>
            <a:r>
              <a:rPr lang="ru-RU" sz="1400" dirty="0"/>
              <a:t> </a:t>
            </a:r>
            <a:r>
              <a:rPr lang="ru-RU" sz="1400" dirty="0" err="1"/>
              <a:t>Cognitive</a:t>
            </a:r>
            <a:r>
              <a:rPr lang="ru-RU" sz="1400" dirty="0"/>
              <a:t> </a:t>
            </a:r>
            <a:r>
              <a:rPr lang="ru-RU" sz="1400" dirty="0" err="1"/>
              <a:t>Maps</a:t>
            </a:r>
            <a:r>
              <a:rPr lang="ru-RU" sz="1400" dirty="0"/>
              <a:t>, FCM</a:t>
            </a:r>
            <a:r>
              <a:rPr lang="ru-RU" sz="1400" dirty="0" smtClean="0"/>
              <a:t>): </a:t>
            </a:r>
            <a:r>
              <a:rPr lang="ru-RU" sz="1400" dirty="0"/>
              <a:t>Расширение обычных когнитивных карт, позволяющее представить информацию об отношениях между элементами системы в виде нечетких значений</a:t>
            </a:r>
            <a:r>
              <a:rPr lang="ru-RU" sz="1400" dirty="0" smtClean="0"/>
              <a:t>.</a:t>
            </a:r>
            <a:br>
              <a:rPr lang="ru-RU" sz="1400" dirty="0" smtClean="0"/>
            </a:b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Факторы успеха: Элементы или условия, которые способствуют успешной реализации проекта</a:t>
            </a:r>
            <a:r>
              <a:rPr lang="ru-RU" sz="1400" dirty="0" smtClean="0"/>
              <a:t>.</a:t>
            </a:r>
          </a:p>
          <a:p>
            <a:r>
              <a:rPr lang="ru-RU" sz="1400" dirty="0"/>
              <a:t>Риск-менеджмент: Процесс, включающий идентификацию, оценку и </a:t>
            </a:r>
            <a:r>
              <a:rPr lang="ru-RU" sz="1400" dirty="0" err="1"/>
              <a:t>приоритизацию</a:t>
            </a:r>
            <a:r>
              <a:rPr lang="ru-RU" sz="1400" dirty="0"/>
              <a:t> рисков (определенные как комбинации их вероятности и последствий) и последующую координацию и экономическую эффективность использования ресурсов для контроля вероятности и/или влияния неприемлемых событий.</a:t>
            </a:r>
          </a:p>
          <a:p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487168"/>
            <a:ext cx="5245561" cy="3813048"/>
          </a:xfrm>
        </p:spPr>
        <p:txBody>
          <a:bodyPr>
            <a:noAutofit/>
          </a:bodyPr>
          <a:lstStyle/>
          <a:p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05657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39305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475488" y="1947672"/>
            <a:ext cx="5516237" cy="4425696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 lvl="0">
              <a:lnSpc>
                <a:spcPct val="115000"/>
              </a:lnSpc>
              <a:spcBef>
                <a:spcPts val="1900"/>
              </a:spcBef>
              <a:buSzPts val="1100"/>
            </a:pPr>
            <a:r>
              <a:rPr lang="ru-RU" sz="1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теории нечетких когнитивных карт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документации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725" y="2380598"/>
            <a:ext cx="5815905" cy="291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5587391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3184935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2982</TotalTime>
  <Words>1241</Words>
  <Application>Microsoft Office PowerPoint</Application>
  <PresentationFormat>Произвольный</PresentationFormat>
  <Paragraphs>228</Paragraphs>
  <Slides>18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A Program for Modeling the Perception of Success Factors of an IT-Project Using Fuzzy Cognitive Maps</vt:lpstr>
      <vt:lpstr>Предметная область</vt:lpstr>
      <vt:lpstr>Основные термины, понятия и определения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Технологии и инструменты реализации</vt:lpstr>
      <vt:lpstr>Архитектура системы</vt:lpstr>
      <vt:lpstr>Входные и выходные данные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Научная новизна и практическая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103</cp:revision>
  <cp:lastPrinted>2021-11-11T13:08:42Z</cp:lastPrinted>
  <dcterms:created xsi:type="dcterms:W3CDTF">2021-11-11T08:52:47Z</dcterms:created>
  <dcterms:modified xsi:type="dcterms:W3CDTF">2024-05-28T18:07:21Z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